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6"/>
  </p:handout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8" r:id="rId10"/>
    <p:sldId id="280" r:id="rId11"/>
    <p:sldId id="289" r:id="rId12"/>
    <p:sldId id="290" r:id="rId13"/>
    <p:sldId id="291" r:id="rId14"/>
    <p:sldId id="293" r:id="rId15"/>
    <p:sldId id="294" r:id="rId16"/>
    <p:sldId id="295" r:id="rId17"/>
    <p:sldId id="296" r:id="rId18"/>
    <p:sldId id="281" r:id="rId19"/>
    <p:sldId id="284" r:id="rId20"/>
    <p:sldId id="287" r:id="rId21"/>
    <p:sldId id="282" r:id="rId22"/>
    <p:sldId id="286" r:id="rId23"/>
    <p:sldId id="297" r:id="rId24"/>
    <p:sldId id="285" r:id="rId25"/>
  </p:sldIdLst>
  <p:sldSz cx="9144000" cy="6858000" type="screen4x3"/>
  <p:notesSz cx="7010400" cy="9296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5448" autoAdjust="0"/>
  </p:normalViewPr>
  <p:slideViewPr>
    <p:cSldViewPr snapToGrid="0">
      <p:cViewPr varScale="1">
        <p:scale>
          <a:sx n="69" d="100"/>
          <a:sy n="69" d="100"/>
        </p:scale>
        <p:origin x="1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F457F0-C9B6-41FF-84E6-085E7ED9089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A33E4C-F8A1-4248-8187-1B13B7B5F0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053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" name="矩形 17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06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67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89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6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07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2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50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8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95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8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6" name="圓角矩形 14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79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01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8C78E18-B7E0-468F-90B7-9D42876AA1B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3AE33565-785E-4B69-86BD-2F397F36A2B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79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43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+mj-ea"/>
              </a:rPr>
              <a:t>Furnace </a:t>
            </a:r>
            <a:r>
              <a:rPr lang="en-US" altLang="zh-TW" b="1" dirty="0">
                <a:solidFill>
                  <a:srgbClr val="FF0000"/>
                </a:solidFill>
                <a:latin typeface="+mj-ea"/>
              </a:rPr>
              <a:t>APC angle </a:t>
            </a:r>
            <a:r>
              <a:rPr lang="en-US" altLang="zh-TW" b="1" dirty="0" smtClean="0">
                <a:solidFill>
                  <a:srgbClr val="FF0000"/>
                </a:solidFill>
                <a:latin typeface="+mj-ea"/>
              </a:rPr>
              <a:t>monitor</a:t>
            </a:r>
            <a:br>
              <a:rPr lang="en-US" altLang="zh-TW" b="1" dirty="0" smtClean="0">
                <a:solidFill>
                  <a:srgbClr val="FF0000"/>
                </a:solidFill>
                <a:latin typeface="+mj-ea"/>
              </a:rPr>
            </a:br>
            <a:r>
              <a:rPr lang="zh-TW" altLang="en-US" b="1" dirty="0" smtClean="0">
                <a:solidFill>
                  <a:srgbClr val="FF0000"/>
                </a:solidFill>
                <a:latin typeface="+mj-ea"/>
              </a:rPr>
              <a:t>查詢方法 </a:t>
            </a:r>
            <a:r>
              <a:rPr lang="en-US" altLang="zh-TW" b="1" dirty="0" smtClean="0">
                <a:solidFill>
                  <a:srgbClr val="FF0000"/>
                </a:solidFill>
                <a:latin typeface="+mj-ea"/>
              </a:rPr>
              <a:t>(ACCESS)</a:t>
            </a:r>
            <a:endParaRPr lang="zh-TW" altLang="en-US" b="1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4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097" y="1349018"/>
            <a:ext cx="6852744" cy="513955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七</a:t>
            </a:r>
            <a:r>
              <a:rPr lang="zh-TW" altLang="en-US" sz="2000" dirty="0" smtClean="0">
                <a:latin typeface="+mj-ea"/>
                <a:ea typeface="+mj-ea"/>
              </a:rPr>
              <a:t>、查詢方法一：上方下拉式選單可排序與篩選，選取所需機台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                        即可。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0507" y="1677091"/>
            <a:ext cx="5812729" cy="345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6598" y="3269304"/>
            <a:ext cx="2876067" cy="2756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036134" y="1313000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199961" y="3518687"/>
            <a:ext cx="49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9895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097" y="1349018"/>
            <a:ext cx="6852744" cy="513955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八</a:t>
            </a:r>
            <a:r>
              <a:rPr lang="zh-TW" altLang="en-US" sz="2000" dirty="0" smtClean="0">
                <a:latin typeface="+mj-ea"/>
                <a:ea typeface="+mj-ea"/>
              </a:rPr>
              <a:t>、查詢方法二：建立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zh-TW" altLang="en-US" sz="2000" smtClean="0">
                <a:latin typeface="+mj-ea"/>
                <a:ea typeface="+mj-ea"/>
              </a:rPr>
              <a:t>查詢設計。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9380" y="1483127"/>
            <a:ext cx="769675" cy="414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75707" y="1898072"/>
            <a:ext cx="866657" cy="110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134217" y="2032182"/>
            <a:ext cx="2330149" cy="420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331054" y="1698017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442364" y="3006435"/>
            <a:ext cx="49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4278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37" y="3645164"/>
            <a:ext cx="3988800" cy="2991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207" y="3645888"/>
            <a:ext cx="3988800" cy="29916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36" y="569456"/>
            <a:ext cx="3989819" cy="29923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9964" y="1316178"/>
            <a:ext cx="506440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012468" y="4191773"/>
            <a:ext cx="1035532" cy="22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208" y="570180"/>
            <a:ext cx="3988799" cy="29916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1524000" y="1593485"/>
            <a:ext cx="1288473" cy="1574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30134" y="3251087"/>
            <a:ext cx="697982" cy="207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257055" y="678869"/>
            <a:ext cx="866654" cy="91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6205080" y="1440048"/>
            <a:ext cx="2021231" cy="1811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097537" y="3349050"/>
            <a:ext cx="478427" cy="164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09316" y="5895882"/>
            <a:ext cx="1430578" cy="22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232790" y="4064003"/>
            <a:ext cx="1068556" cy="646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724605" y="4794652"/>
            <a:ext cx="97002" cy="1064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530134" y="2065638"/>
            <a:ext cx="1237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點選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APC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再按新增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36421" y="2011600"/>
            <a:ext cx="178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新增後會出現此視窗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再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點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關閉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511149" y="3697302"/>
            <a:ext cx="315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於紅框處快點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左鍵下全選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92834" y="3100114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827207" y="3100115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92834" y="6175099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827207" y="6175100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007111" y="4949270"/>
            <a:ext cx="1808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將此區拖曳至下方欄位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270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91" y="721525"/>
            <a:ext cx="8632001" cy="2340000"/>
          </a:xfrm>
          <a:prstGeom prst="rect">
            <a:avLst/>
          </a:prstGeom>
        </p:spPr>
      </p:pic>
      <p:cxnSp>
        <p:nvCxnSpPr>
          <p:cNvPr id="15" name="直線單箭頭接點 14"/>
          <p:cNvCxnSpPr/>
          <p:nvPr/>
        </p:nvCxnSpPr>
        <p:spPr>
          <a:xfrm>
            <a:off x="1810540" y="4154774"/>
            <a:ext cx="3069932" cy="55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5387" y="782117"/>
            <a:ext cx="1883745" cy="28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85591" y="3171036"/>
            <a:ext cx="468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在準則處輸入搜尋語法，機台和時間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語法已經有打好存檔於桌面，直接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COPY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 貼上做修改即可。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87287" y="842671"/>
            <a:ext cx="3049089" cy="24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15386" y="1605894"/>
            <a:ext cx="1883745" cy="285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722920" y="1673117"/>
            <a:ext cx="3049089" cy="24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49113"/>
              </p:ext>
            </p:extLst>
          </p:nvPr>
        </p:nvGraphicFramePr>
        <p:xfrm>
          <a:off x="385591" y="5293949"/>
          <a:ext cx="8604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23116021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340559476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2319517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欄位：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&lt;TAG_ID&gt;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&lt;SOURCE_UTC_TIMESTAMP&gt;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準則：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Like “LP-OO*”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&gt;=#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年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/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月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/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日 時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: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分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: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秒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#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And &lt;=#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年</a:t>
                      </a:r>
                      <a:r>
                        <a:rPr kumimoji="0" lang="en-US" altLang="zh-TW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月</a:t>
                      </a:r>
                      <a:r>
                        <a:rPr kumimoji="0" lang="en-US" altLang="zh-TW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日 時</a:t>
                      </a:r>
                      <a:r>
                        <a:rPr kumimoji="0" lang="en-US" altLang="zh-TW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: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分</a:t>
                      </a:r>
                      <a:r>
                        <a:rPr kumimoji="0" lang="en-US" altLang="zh-TW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: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秒</a:t>
                      </a:r>
                      <a:r>
                        <a:rPr kumimoji="0" lang="en-US" altLang="zh-TW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#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21826"/>
                  </a:ext>
                </a:extLst>
              </a:tr>
            </a:tbl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293" y="3209551"/>
            <a:ext cx="3962298" cy="189044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034356" y="4341311"/>
            <a:ext cx="738482" cy="736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19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890" y="1861850"/>
            <a:ext cx="3338688" cy="474924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九、輸入完畢後按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zh-TW" altLang="en-US" sz="2000" dirty="0" smtClean="0">
                <a:latin typeface="+mj-ea"/>
                <a:ea typeface="+mj-ea"/>
              </a:rPr>
              <a:t>       檢視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資料工作表檢視。會篩選出所需機台及時間。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zh-TW" altLang="en-US" sz="2000" dirty="0" smtClean="0">
                <a:latin typeface="+mj-ea"/>
                <a:ea typeface="+mj-ea"/>
              </a:rPr>
              <a:t>       若需做修改，再按一次檢視即可。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8545" y="2178583"/>
            <a:ext cx="621778" cy="870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26511" y="3110456"/>
            <a:ext cx="2384478" cy="672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37075" y="2455506"/>
            <a:ext cx="4749243" cy="3561932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26491" y="3941010"/>
            <a:ext cx="2712448" cy="590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138326" y="1973528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883235" y="3030583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77782" y="4544459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164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27" y="1656795"/>
            <a:ext cx="8187631" cy="407408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十</a:t>
            </a:r>
            <a:r>
              <a:rPr lang="zh-TW" altLang="en-US" sz="2000" dirty="0" smtClean="0">
                <a:latin typeface="+mj-ea"/>
                <a:ea typeface="+mj-ea"/>
              </a:rPr>
              <a:t>、外部資料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匯出至</a:t>
            </a:r>
            <a:r>
              <a:rPr lang="en-US" altLang="zh-TW" sz="2000" dirty="0" smtClean="0">
                <a:latin typeface="+mj-ea"/>
                <a:ea typeface="+mj-ea"/>
              </a:rPr>
              <a:t>Excel </a:t>
            </a:r>
            <a:r>
              <a:rPr lang="zh-TW" altLang="en-US" sz="2000" dirty="0" smtClean="0">
                <a:latin typeface="+mj-ea"/>
                <a:ea typeface="+mj-ea"/>
              </a:rPr>
              <a:t>試算表。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接著在</a:t>
            </a:r>
            <a:r>
              <a:rPr lang="en-US" altLang="zh-TW" sz="2000" dirty="0" smtClean="0">
                <a:latin typeface="+mj-ea"/>
                <a:ea typeface="+mj-ea"/>
              </a:rPr>
              <a:t>Excel</a:t>
            </a:r>
            <a:r>
              <a:rPr lang="zh-TW" altLang="en-US" sz="2000" dirty="0" smtClean="0">
                <a:latin typeface="+mj-ea"/>
                <a:ea typeface="+mj-ea"/>
              </a:rPr>
              <a:t> 畫出圖表。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9219" y="1727763"/>
            <a:ext cx="1137271" cy="48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47667" y="2083929"/>
            <a:ext cx="2384478" cy="3358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674800" y="2285358"/>
            <a:ext cx="2712448" cy="590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140042" y="1941489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640871" y="3208429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5556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88" y="3668616"/>
            <a:ext cx="4088609" cy="30664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588" y="525041"/>
            <a:ext cx="4088609" cy="30664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01" y="529701"/>
            <a:ext cx="4082396" cy="30617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3979" y="1899513"/>
            <a:ext cx="2942436" cy="52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33127" y="6284424"/>
            <a:ext cx="539826" cy="23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9101" y="3129833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92615" y="3129832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76915" y="6273407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187349" y="2729722"/>
            <a:ext cx="179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勾選上面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 項。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38092" y="2729722"/>
            <a:ext cx="179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是 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 否，皆可。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63627" y="5829230"/>
            <a:ext cx="997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關閉。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615" y="3668616"/>
            <a:ext cx="4088608" cy="306645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975207" y="3783596"/>
            <a:ext cx="367974" cy="435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686642" y="6273407"/>
            <a:ext cx="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5159194" y="4360049"/>
            <a:ext cx="1577725" cy="974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003325" y="5399966"/>
            <a:ext cx="179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檔案輸出存於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Documents 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- Shortcut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019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90" y="1780041"/>
            <a:ext cx="8598560" cy="2880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十一、若出現此訊息原因為</a:t>
            </a:r>
            <a:r>
              <a:rPr lang="en-US" altLang="zh-TW" sz="2000" dirty="0" smtClean="0">
                <a:latin typeface="+mj-ea"/>
                <a:ea typeface="+mj-ea"/>
              </a:rPr>
              <a:t>Excel </a:t>
            </a:r>
            <a:r>
              <a:rPr lang="zh-TW" altLang="en-US" sz="2000" dirty="0" smtClean="0">
                <a:latin typeface="+mj-ea"/>
                <a:ea typeface="+mj-ea"/>
              </a:rPr>
              <a:t>最大記錄量為</a:t>
            </a:r>
            <a:r>
              <a:rPr lang="en-US" altLang="zh-TW" sz="2000" dirty="0" smtClean="0">
                <a:latin typeface="+mj-ea"/>
                <a:ea typeface="+mj-ea"/>
              </a:rPr>
              <a:t>65,000</a:t>
            </a:r>
            <a:r>
              <a:rPr lang="zh-TW" altLang="en-US" sz="2000" dirty="0" smtClean="0">
                <a:latin typeface="+mj-ea"/>
                <a:ea typeface="+mj-ea"/>
              </a:rPr>
              <a:t> 筆左右，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    若超出數目則會出現此訊息，按確定。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8953" y="3811835"/>
            <a:ext cx="1509311" cy="528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46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15813" y="1709754"/>
            <a:ext cx="5348092" cy="401106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</a:t>
            </a:r>
            <a:r>
              <a:rPr lang="zh-TW" altLang="en-US" sz="2000" dirty="0">
                <a:latin typeface="+mj-ea"/>
                <a:ea typeface="+mj-ea"/>
              </a:rPr>
              <a:t>二</a:t>
            </a:r>
            <a:r>
              <a:rPr lang="zh-TW" altLang="en-US" sz="2000" dirty="0" smtClean="0">
                <a:latin typeface="+mj-ea"/>
                <a:ea typeface="+mj-ea"/>
              </a:rPr>
              <a:t>、框選所需</a:t>
            </a:r>
            <a:r>
              <a:rPr lang="en-US" altLang="zh-TW" sz="2000" dirty="0" smtClean="0">
                <a:latin typeface="+mj-ea"/>
                <a:ea typeface="+mj-ea"/>
              </a:rPr>
              <a:t>APC</a:t>
            </a:r>
            <a:r>
              <a:rPr lang="zh-TW" altLang="en-US" sz="2000" dirty="0" smtClean="0">
                <a:latin typeface="+mj-ea"/>
                <a:ea typeface="+mj-ea"/>
              </a:rPr>
              <a:t> 電壓範圍，點選驚嘆號圖示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轉換成數字。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2796" y="1785231"/>
            <a:ext cx="2774736" cy="287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830482" y="1785231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255028" y="2630358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4536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十三、</a:t>
            </a:r>
            <a:r>
              <a:rPr lang="en-US" altLang="zh-TW" sz="2000" dirty="0" smtClean="0">
                <a:latin typeface="+mj-ea"/>
                <a:ea typeface="+mj-ea"/>
              </a:rPr>
              <a:t>APC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STEP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=</a:t>
            </a:r>
            <a:r>
              <a:rPr lang="zh-TW" altLang="en-US" sz="2000" dirty="0" smtClean="0">
                <a:latin typeface="+mj-ea"/>
                <a:ea typeface="+mj-ea"/>
              </a:rPr>
              <a:t> 電壓 </a:t>
            </a:r>
            <a:r>
              <a:rPr lang="en-US" altLang="zh-TW" sz="2000" dirty="0" smtClean="0">
                <a:latin typeface="+mj-ea"/>
                <a:ea typeface="+mj-ea"/>
              </a:rPr>
              <a:t>/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0.005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    在</a:t>
            </a:r>
            <a:r>
              <a:rPr lang="en-US" altLang="zh-TW" sz="2000" dirty="0" smtClean="0">
                <a:latin typeface="+mj-ea"/>
                <a:ea typeface="+mj-ea"/>
              </a:rPr>
              <a:t>EXCEL </a:t>
            </a:r>
            <a:r>
              <a:rPr lang="zh-TW" altLang="en-US" sz="2000" dirty="0" smtClean="0">
                <a:latin typeface="+mj-ea"/>
                <a:ea typeface="+mj-ea"/>
              </a:rPr>
              <a:t>空白欄處輸入 →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en-US" altLang="zh-TW" sz="2000" dirty="0" smtClean="0">
                <a:latin typeface="+mj-ea"/>
                <a:ea typeface="+mj-ea"/>
              </a:rPr>
              <a:t>=</a:t>
            </a:r>
            <a:r>
              <a:rPr lang="zh-TW" altLang="en-US" sz="2000" dirty="0" smtClean="0">
                <a:latin typeface="+mj-ea"/>
                <a:ea typeface="+mj-ea"/>
              </a:rPr>
              <a:t>電壓值</a:t>
            </a:r>
            <a:r>
              <a:rPr lang="en-US" altLang="zh-TW" sz="2000" dirty="0" smtClean="0">
                <a:latin typeface="+mj-ea"/>
                <a:ea typeface="+mj-ea"/>
              </a:rPr>
              <a:t>/0.005)</a:t>
            </a:r>
            <a:r>
              <a:rPr lang="zh-TW" altLang="en-US" sz="2000" dirty="0" smtClean="0">
                <a:latin typeface="+mj-ea"/>
                <a:ea typeface="+mj-ea"/>
              </a:rPr>
              <a:t> → </a:t>
            </a:r>
            <a:r>
              <a:rPr lang="en-US" altLang="zh-TW" sz="2000" dirty="0" smtClean="0">
                <a:latin typeface="+mj-ea"/>
                <a:ea typeface="+mj-ea"/>
              </a:rPr>
              <a:t>ENTER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6" y="1349018"/>
            <a:ext cx="7031423" cy="52735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57899" y="3048000"/>
            <a:ext cx="735729" cy="26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81650" y="3549620"/>
            <a:ext cx="651647" cy="26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94475" y="3570640"/>
            <a:ext cx="651647" cy="26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400792" y="3896460"/>
            <a:ext cx="1513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1. 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先輸入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=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312266" y="3702020"/>
            <a:ext cx="209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2. 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點選一個欄位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00792" y="4296570"/>
            <a:ext cx="134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. /0.005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679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6926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ea"/>
                <a:ea typeface="+mj-ea"/>
              </a:rPr>
              <a:t>APC MONITOER </a:t>
            </a:r>
            <a:r>
              <a:rPr lang="zh-TW" altLang="en-US" sz="2000" dirty="0">
                <a:latin typeface="+mj-ea"/>
                <a:ea typeface="+mj-ea"/>
              </a:rPr>
              <a:t>主機位置擺放於</a:t>
            </a:r>
            <a:r>
              <a:rPr lang="en-US" altLang="zh-TW" sz="2000" dirty="0">
                <a:latin typeface="+mj-ea"/>
                <a:ea typeface="+mj-ea"/>
              </a:rPr>
              <a:t>F39 </a:t>
            </a:r>
            <a:r>
              <a:rPr lang="zh-TW" altLang="en-US" sz="2000" dirty="0">
                <a:latin typeface="+mj-ea"/>
                <a:ea typeface="+mj-ea"/>
              </a:rPr>
              <a:t>維修區走道</a:t>
            </a:r>
            <a:r>
              <a:rPr lang="zh-TW" altLang="en-US" sz="2000" dirty="0" smtClean="0">
                <a:latin typeface="+mj-ea"/>
                <a:ea typeface="+mj-ea"/>
              </a:rPr>
              <a:t>旁。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ea"/>
                <a:ea typeface="+mj-ea"/>
              </a:rPr>
              <a:t>帳號：</a:t>
            </a:r>
            <a:r>
              <a:rPr lang="en-US" altLang="zh-TW" sz="2000" dirty="0" smtClean="0">
                <a:latin typeface="+mj-ea"/>
                <a:ea typeface="+mj-ea"/>
              </a:rPr>
              <a:t>s200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ea"/>
                <a:ea typeface="+mj-ea"/>
              </a:rPr>
              <a:t>密碼：</a:t>
            </a:r>
            <a:r>
              <a:rPr lang="en-US" altLang="zh-TW" sz="2000" dirty="0" smtClean="0">
                <a:latin typeface="+mj-ea"/>
                <a:ea typeface="+mj-ea"/>
              </a:rPr>
              <a:t>123456789</a:t>
            </a:r>
            <a:r>
              <a:rPr lang="zh-TW" altLang="en-US" sz="2000" dirty="0" smtClean="0">
                <a:latin typeface="+mj-ea"/>
                <a:ea typeface="+mj-ea"/>
              </a:rPr>
              <a:t>（放置於鍵盤底下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ea"/>
                <a:ea typeface="+mj-ea"/>
              </a:rPr>
              <a:t>因主機無法使用</a:t>
            </a:r>
            <a:r>
              <a:rPr lang="en-US" altLang="zh-TW" sz="2000" dirty="0" smtClean="0">
                <a:latin typeface="+mj-ea"/>
                <a:ea typeface="+mj-ea"/>
              </a:rPr>
              <a:t>USB</a:t>
            </a:r>
            <a:r>
              <a:rPr lang="zh-TW" altLang="en-US" sz="2000" dirty="0" smtClean="0">
                <a:latin typeface="+mj-ea"/>
                <a:ea typeface="+mj-ea"/>
              </a:rPr>
              <a:t>，目前只能用相機將畫面給拍下來。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12" y="3058197"/>
            <a:ext cx="3970260" cy="29776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853" y="2561914"/>
            <a:ext cx="5293681" cy="39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6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57" y="1716883"/>
            <a:ext cx="2102069" cy="454572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十四、按下</a:t>
            </a:r>
            <a:r>
              <a:rPr lang="en-US" altLang="zh-TW" sz="2000" dirty="0" smtClean="0">
                <a:latin typeface="+mj-ea"/>
                <a:ea typeface="+mj-ea"/>
              </a:rPr>
              <a:t>ENTER </a:t>
            </a:r>
            <a:r>
              <a:rPr lang="zh-TW" altLang="en-US" sz="2000" dirty="0" smtClean="0">
                <a:latin typeface="+mj-ea"/>
                <a:ea typeface="+mj-ea"/>
              </a:rPr>
              <a:t>後會出現計算後的數值。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    將滑鼠移置框框右下角處會出現＋，按住滑鼠左鍵向下拉至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    所需選取範圍後放開，所框選處會得出計算後的數值。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4015" y="2607739"/>
            <a:ext cx="557046" cy="429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71442" y="3220463"/>
            <a:ext cx="180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按住滑鼠左鍵向下拉</a:t>
            </a:r>
            <a:endParaRPr lang="en-US" altLang="zh-TW" sz="2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555985" y="3421530"/>
            <a:ext cx="4545724" cy="1136429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5244662" y="2336992"/>
            <a:ext cx="14455" cy="3307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489766" y="3989744"/>
            <a:ext cx="581679" cy="1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37880" y="3490691"/>
            <a:ext cx="4545725" cy="998107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>
            <a:off x="5639515" y="4000255"/>
            <a:ext cx="581679" cy="1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57" y="1716882"/>
            <a:ext cx="2102069" cy="45457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00752" y="2607738"/>
            <a:ext cx="410386" cy="44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08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523" y="1072772"/>
            <a:ext cx="7399282" cy="554946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十五、選取所需範圍，插入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折線圖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將框選範圍匯出成圖表。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60327" y="1764211"/>
            <a:ext cx="683176" cy="421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86092" y="2069011"/>
            <a:ext cx="2427893" cy="4005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74475" y="2219535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163778" y="3253426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8790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十六、此圖表為</a:t>
            </a:r>
            <a:r>
              <a:rPr lang="en-US" altLang="zh-TW" sz="2000" dirty="0" smtClean="0">
                <a:latin typeface="+mj-ea"/>
                <a:ea typeface="+mj-ea"/>
              </a:rPr>
              <a:t>APC ANGLE </a:t>
            </a:r>
            <a:r>
              <a:rPr lang="zh-TW" altLang="en-US" sz="2000" dirty="0" smtClean="0">
                <a:latin typeface="+mj-ea"/>
                <a:ea typeface="+mj-ea"/>
              </a:rPr>
              <a:t>變化圖。</a:t>
            </a:r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12" y="1041242"/>
            <a:ext cx="7216147" cy="54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5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十七、滑鼠右鍵點選匯出的圖表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移動圖表，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    點選新工作表 </a:t>
            </a:r>
            <a:r>
              <a:rPr lang="en-US" altLang="zh-TW" sz="2000" dirty="0" smtClean="0">
                <a:latin typeface="+mj-ea"/>
                <a:ea typeface="+mj-ea"/>
              </a:rPr>
              <a:t>-&gt;</a:t>
            </a:r>
            <a:r>
              <a:rPr lang="zh-TW" altLang="en-US" sz="2000" dirty="0" smtClean="0">
                <a:latin typeface="+mj-ea"/>
                <a:ea typeface="+mj-ea"/>
              </a:rPr>
              <a:t> 確定。</a:t>
            </a:r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94" y="1481916"/>
            <a:ext cx="4228549" cy="31714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3795" y="3642911"/>
            <a:ext cx="1026029" cy="268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494" y="4879564"/>
            <a:ext cx="4228549" cy="16791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83305" y="5451044"/>
            <a:ext cx="931086" cy="268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27942" y="6116050"/>
            <a:ext cx="694064" cy="301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645" y="3304641"/>
            <a:ext cx="4243203" cy="323847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2049137" y="4408384"/>
            <a:ext cx="471145" cy="725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108615" y="5741154"/>
            <a:ext cx="915077" cy="332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007180" y="3576894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951403" y="5395628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023692" y="5941170"/>
            <a:ext cx="52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85145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十八、關閉檔案時請不要儲存，或者是另存新檔</a:t>
            </a:r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>
          <a:xfrm>
            <a:off x="971413" y="1717757"/>
            <a:ext cx="7216144" cy="40590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83721" y="3941379"/>
            <a:ext cx="1650128" cy="515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57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+mj-ea"/>
                <a:ea typeface="+mj-ea"/>
              </a:rPr>
              <a:t>進入畫面中，右邊三個程式皆須打開才會記錄</a:t>
            </a:r>
            <a:r>
              <a:rPr lang="en-US" altLang="zh-TW" sz="2000" dirty="0" smtClean="0">
                <a:latin typeface="+mj-ea"/>
                <a:ea typeface="+mj-ea"/>
              </a:rPr>
              <a:t>DATA</a:t>
            </a:r>
            <a:r>
              <a:rPr lang="zh-TW" altLang="en-US" sz="2000" dirty="0" smtClean="0">
                <a:latin typeface="+mj-ea"/>
                <a:ea typeface="+mj-ea"/>
              </a:rPr>
              <a:t>，然後存放於左邊資料夾中。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65" y="2401678"/>
            <a:ext cx="8279095" cy="396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53663" y="2001568"/>
            <a:ext cx="40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一</a:t>
            </a:r>
            <a:endParaRPr lang="en-US" altLang="zh-TW" sz="20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095175" y="2001568"/>
            <a:ext cx="40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二</a:t>
            </a:r>
            <a:endParaRPr lang="en-US" altLang="zh-TW" sz="20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36689" y="2001568"/>
            <a:ext cx="40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三</a:t>
            </a:r>
            <a:endParaRPr lang="en-US" altLang="zh-TW" sz="20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9720" y="1922723"/>
            <a:ext cx="1330790" cy="2230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62860" y="1922722"/>
            <a:ext cx="1303922" cy="247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305837" y="1922722"/>
            <a:ext cx="1303922" cy="2619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8476" y="1922723"/>
            <a:ext cx="1498795" cy="2473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51615" y="2001568"/>
            <a:ext cx="89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42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一、此為</a:t>
            </a:r>
            <a:r>
              <a:rPr lang="en-US" altLang="zh-TW" sz="2000" dirty="0" err="1" smtClean="0">
                <a:latin typeface="+mj-ea"/>
                <a:ea typeface="+mj-ea"/>
              </a:rPr>
              <a:t>ioSearch</a:t>
            </a:r>
            <a:r>
              <a:rPr lang="en-US" altLang="zh-TW" sz="2000" dirty="0" smtClean="0">
                <a:latin typeface="+mj-ea"/>
                <a:ea typeface="+mj-ea"/>
              </a:rPr>
              <a:t> </a:t>
            </a:r>
            <a:r>
              <a:rPr lang="zh-TW" altLang="en-US" sz="2000" dirty="0" smtClean="0">
                <a:latin typeface="+mj-ea"/>
                <a:ea typeface="+mj-ea"/>
              </a:rPr>
              <a:t>畫面，只要有開啟就好，不用去更動設定。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>
          <a:xfrm>
            <a:off x="751048" y="2167972"/>
            <a:ext cx="7841157" cy="441065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048" y="1089642"/>
            <a:ext cx="912223" cy="10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二、此為</a:t>
            </a:r>
            <a:r>
              <a:rPr lang="en-US" altLang="zh-TW" sz="2000" dirty="0">
                <a:latin typeface="+mj-ea"/>
                <a:ea typeface="+mj-ea"/>
              </a:rPr>
              <a:t>MX-AOPC UA Server </a:t>
            </a:r>
            <a:r>
              <a:rPr lang="zh-TW" altLang="en-US" sz="2000" dirty="0" smtClean="0">
                <a:latin typeface="+mj-ea"/>
                <a:ea typeface="+mj-ea"/>
              </a:rPr>
              <a:t>畫面。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</a:t>
            </a:r>
            <a:r>
              <a:rPr lang="en-US" altLang="zh-TW" sz="2000" dirty="0" smtClean="0">
                <a:latin typeface="+mj-ea"/>
                <a:ea typeface="+mj-ea"/>
              </a:rPr>
              <a:t>Runtime -&gt; Start Server Runtime Service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055" y="1454118"/>
            <a:ext cx="6767999" cy="507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9060" y="1496158"/>
            <a:ext cx="1555533" cy="427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494" y="1454118"/>
            <a:ext cx="1303442" cy="16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62" t="399" r="162" b="24601"/>
          <a:stretch/>
        </p:blipFill>
        <p:spPr>
          <a:xfrm>
            <a:off x="2103967" y="3002054"/>
            <a:ext cx="6484880" cy="364774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8562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三、此為</a:t>
            </a:r>
            <a:r>
              <a:rPr lang="en-US" altLang="zh-TW" sz="2000" dirty="0">
                <a:latin typeface="+mj-ea"/>
                <a:ea typeface="+mj-ea"/>
              </a:rPr>
              <a:t>MX-AOPC UA Logger </a:t>
            </a:r>
            <a:r>
              <a:rPr lang="zh-TW" altLang="en-US" sz="2000" dirty="0" smtClean="0">
                <a:latin typeface="+mj-ea"/>
                <a:ea typeface="+mj-ea"/>
              </a:rPr>
              <a:t>畫面。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按下</a:t>
            </a:r>
            <a:r>
              <a:rPr lang="en-US" altLang="zh-TW" sz="2000" dirty="0" smtClean="0">
                <a:latin typeface="+mj-ea"/>
                <a:ea typeface="+mj-ea"/>
              </a:rPr>
              <a:t>Start Runtime Service</a:t>
            </a:r>
            <a:r>
              <a:rPr lang="zh-TW" altLang="en-US" sz="2000" dirty="0" smtClean="0">
                <a:latin typeface="+mj-ea"/>
                <a:ea typeface="+mj-ea"/>
              </a:rPr>
              <a:t>，按鍵由綠轉紅，表示開始記錄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</a:t>
            </a:r>
            <a:r>
              <a:rPr lang="en-US" altLang="zh-TW" sz="2000" dirty="0" smtClean="0">
                <a:latin typeface="+mj-ea"/>
                <a:ea typeface="+mj-ea"/>
              </a:rPr>
              <a:t>DATA</a:t>
            </a:r>
            <a:r>
              <a:rPr lang="zh-TW" altLang="en-US" sz="2000" dirty="0" smtClean="0">
                <a:latin typeface="+mj-ea"/>
                <a:ea typeface="+mj-ea"/>
              </a:rPr>
              <a:t> 且儲存於資料夾中，反之則停止記錄。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       </a:t>
            </a:r>
            <a:r>
              <a:rPr lang="zh-TW" altLang="en-US" sz="2000" dirty="0" smtClean="0">
                <a:latin typeface="+mj-ea"/>
                <a:ea typeface="+mj-ea"/>
              </a:rPr>
              <a:t>目前因</a:t>
            </a:r>
            <a:r>
              <a:rPr lang="en-US" altLang="zh-TW" sz="2000" dirty="0" smtClean="0">
                <a:latin typeface="+mj-ea"/>
                <a:ea typeface="+mj-ea"/>
              </a:rPr>
              <a:t>ACCESS</a:t>
            </a:r>
            <a:r>
              <a:rPr lang="zh-TW" altLang="en-US" sz="2000" dirty="0" smtClean="0">
                <a:latin typeface="+mj-ea"/>
                <a:ea typeface="+mj-ea"/>
              </a:rPr>
              <a:t> 記錄檔案無筆數與容量限制，若欲查詢時間為正在記錄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zh-TW" altLang="en-US" sz="2000" dirty="0" smtClean="0">
                <a:latin typeface="+mj-ea"/>
                <a:ea typeface="+mj-ea"/>
              </a:rPr>
              <a:t>        中的檔案，請先按</a:t>
            </a:r>
            <a:r>
              <a:rPr lang="en-US" altLang="zh-TW" sz="2000" dirty="0" smtClean="0">
                <a:latin typeface="+mj-ea"/>
                <a:ea typeface="+mj-ea"/>
              </a:rPr>
              <a:t>STOP</a:t>
            </a:r>
            <a:r>
              <a:rPr lang="zh-TW" altLang="en-US" sz="2000" dirty="0" smtClean="0">
                <a:latin typeface="+mj-ea"/>
                <a:ea typeface="+mj-ea"/>
              </a:rPr>
              <a:t> 將目前記錄輸出即可查詢。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然後再按</a:t>
            </a:r>
            <a:r>
              <a:rPr lang="en-US" altLang="zh-TW" sz="2000" dirty="0" smtClean="0">
                <a:latin typeface="+mj-ea"/>
                <a:ea typeface="+mj-ea"/>
              </a:rPr>
              <a:t>STAR</a:t>
            </a:r>
            <a:r>
              <a:rPr lang="zh-TW" altLang="en-US" sz="2000" dirty="0" smtClean="0">
                <a:latin typeface="+mj-ea"/>
                <a:ea typeface="+mj-ea"/>
              </a:rPr>
              <a:t> 持續記錄。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94005" y="3111451"/>
            <a:ext cx="1198180" cy="557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7295" y="2240469"/>
            <a:ext cx="1681656" cy="65164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5561868" y="2714841"/>
            <a:ext cx="1250731" cy="32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964" y="3002054"/>
            <a:ext cx="1217739" cy="16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1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037" y="2100675"/>
            <a:ext cx="4411263" cy="16590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752" y="3913055"/>
            <a:ext cx="7217505" cy="260264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四</a:t>
            </a:r>
            <a:r>
              <a:rPr lang="zh-TW" altLang="en-US" sz="2000" dirty="0" smtClean="0">
                <a:latin typeface="+mj-ea"/>
                <a:ea typeface="+mj-ea"/>
              </a:rPr>
              <a:t>、先從</a:t>
            </a:r>
            <a:r>
              <a:rPr lang="en-US" altLang="zh-TW" sz="2000" dirty="0" smtClean="0">
                <a:latin typeface="+mj-ea"/>
                <a:ea typeface="+mj-ea"/>
              </a:rPr>
              <a:t>RMS</a:t>
            </a:r>
            <a:r>
              <a:rPr lang="zh-TW" altLang="en-US" sz="2000" dirty="0" smtClean="0">
                <a:latin typeface="+mj-ea"/>
                <a:ea typeface="+mj-ea"/>
              </a:rPr>
              <a:t> 查詢哪一個</a:t>
            </a:r>
            <a:r>
              <a:rPr lang="en-US" altLang="zh-TW" sz="2000" dirty="0" smtClean="0">
                <a:latin typeface="+mj-ea"/>
                <a:ea typeface="+mj-ea"/>
              </a:rPr>
              <a:t>RUN</a:t>
            </a:r>
            <a:r>
              <a:rPr lang="zh-TW" altLang="en-US" sz="2000" dirty="0" smtClean="0">
                <a:latin typeface="+mj-ea"/>
                <a:ea typeface="+mj-ea"/>
              </a:rPr>
              <a:t> 的時間後，在桌面打開</a:t>
            </a:r>
            <a:r>
              <a:rPr lang="en-US" altLang="zh-TW" sz="2000" dirty="0">
                <a:latin typeface="+mj-ea"/>
                <a:ea typeface="+mj-ea"/>
              </a:rPr>
              <a:t>2018 </a:t>
            </a:r>
            <a:r>
              <a:rPr lang="en-US" altLang="zh-TW" sz="2000" dirty="0" err="1" smtClean="0">
                <a:latin typeface="+mj-ea"/>
                <a:ea typeface="+mj-ea"/>
              </a:rPr>
              <a:t>apc</a:t>
            </a:r>
            <a:r>
              <a:rPr lang="en-US" altLang="zh-TW" sz="2000" dirty="0" smtClean="0">
                <a:latin typeface="+mj-ea"/>
                <a:ea typeface="+mj-ea"/>
              </a:rPr>
              <a:t/>
            </a:r>
            <a:br>
              <a:rPr lang="en-US" altLang="zh-TW" sz="2000" dirty="0" smtClean="0">
                <a:latin typeface="+mj-ea"/>
                <a:ea typeface="+mj-ea"/>
              </a:rPr>
            </a:br>
            <a:r>
              <a:rPr lang="en-US" altLang="zh-TW" sz="2000" dirty="0" smtClean="0">
                <a:latin typeface="+mj-ea"/>
                <a:ea typeface="+mj-ea"/>
              </a:rPr>
              <a:t>        monitor data</a:t>
            </a:r>
            <a:r>
              <a:rPr lang="zh-TW" altLang="en-US" sz="2000" dirty="0" smtClean="0">
                <a:latin typeface="+mj-ea"/>
                <a:ea typeface="+mj-ea"/>
              </a:rPr>
              <a:t> 資料夾，再來尋找所需的檔案。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現在檔名時間正確（電腦時間調快</a:t>
            </a:r>
            <a:r>
              <a:rPr lang="en-US" altLang="zh-TW" sz="2000" dirty="0" smtClean="0">
                <a:latin typeface="+mj-ea"/>
                <a:ea typeface="+mj-ea"/>
              </a:rPr>
              <a:t>8HR</a:t>
            </a:r>
            <a:r>
              <a:rPr lang="zh-TW" altLang="en-US" sz="2000" dirty="0" smtClean="0">
                <a:latin typeface="+mj-ea"/>
                <a:ea typeface="+mj-ea"/>
              </a:rPr>
              <a:t>），故請依檔名尋找。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4904" y="3285185"/>
            <a:ext cx="1250732" cy="204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3205908" y="3624549"/>
            <a:ext cx="385593" cy="1225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035467" y="4882737"/>
            <a:ext cx="1303284" cy="1275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1646" y="3108913"/>
            <a:ext cx="2511845" cy="25757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3" name="直線接點 12"/>
          <p:cNvCxnSpPr/>
          <p:nvPr/>
        </p:nvCxnSpPr>
        <p:spPr>
          <a:xfrm>
            <a:off x="7105885" y="3457600"/>
            <a:ext cx="1571504" cy="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94020" y="2753938"/>
            <a:ext cx="0" cy="457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94898" y="2385597"/>
            <a:ext cx="259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檔名為年日月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_</a:t>
            </a:r>
            <a:r>
              <a:rPr lang="zh-TW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時分秒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34" y="2100675"/>
            <a:ext cx="1104471" cy="13569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14369" y="3446583"/>
            <a:ext cx="52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908750" y="3224439"/>
            <a:ext cx="55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511109" y="4877110"/>
            <a:ext cx="50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399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37" y="1209610"/>
            <a:ext cx="8251571" cy="433748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五、打開檔案後，滑鼠左鍵連續點選左側</a:t>
            </a:r>
            <a:r>
              <a:rPr lang="en-US" altLang="zh-TW" sz="2000" dirty="0" smtClean="0">
                <a:latin typeface="+mj-ea"/>
                <a:ea typeface="+mj-ea"/>
              </a:rPr>
              <a:t>APC </a:t>
            </a:r>
            <a:r>
              <a:rPr lang="zh-TW" altLang="en-US" sz="2000" dirty="0" smtClean="0">
                <a:latin typeface="+mj-ea"/>
                <a:ea typeface="+mj-ea"/>
              </a:rPr>
              <a:t>兩次。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1447" y="2506665"/>
            <a:ext cx="433789" cy="23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3193" y="2781418"/>
            <a:ext cx="6386945" cy="36298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1" name="直線單箭頭接點 10"/>
          <p:cNvCxnSpPr/>
          <p:nvPr/>
        </p:nvCxnSpPr>
        <p:spPr>
          <a:xfrm>
            <a:off x="1187669" y="2623259"/>
            <a:ext cx="2026586" cy="14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255820" y="4114802"/>
            <a:ext cx="3934690" cy="900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64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89110" y="1408931"/>
            <a:ext cx="5024319" cy="5397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4494" y="641132"/>
            <a:ext cx="77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六</a:t>
            </a:r>
            <a:r>
              <a:rPr lang="zh-TW" altLang="en-US" sz="2000" dirty="0" smtClean="0">
                <a:latin typeface="+mj-ea"/>
                <a:ea typeface="+mj-ea"/>
              </a:rPr>
              <a:t>、</a:t>
            </a:r>
            <a:r>
              <a:rPr lang="zh-TW" altLang="en-US" sz="2000" dirty="0">
                <a:latin typeface="+mj-ea"/>
                <a:ea typeface="+mj-ea"/>
              </a:rPr>
              <a:t>左鍵連續點選左側</a:t>
            </a:r>
            <a:r>
              <a:rPr lang="en-US" altLang="zh-TW" sz="2000" dirty="0">
                <a:latin typeface="+mj-ea"/>
                <a:ea typeface="+mj-ea"/>
              </a:rPr>
              <a:t>APC </a:t>
            </a:r>
            <a:r>
              <a:rPr lang="zh-TW" altLang="en-US" sz="2000" dirty="0">
                <a:latin typeface="+mj-ea"/>
                <a:ea typeface="+mj-ea"/>
              </a:rPr>
              <a:t>兩次</a:t>
            </a:r>
            <a:r>
              <a:rPr lang="zh-TW" altLang="en-US" sz="2000" dirty="0" smtClean="0">
                <a:latin typeface="+mj-ea"/>
                <a:ea typeface="+mj-ea"/>
              </a:rPr>
              <a:t>後，會出現如下圖的畫面。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        可看到機台、</a:t>
            </a:r>
            <a:r>
              <a:rPr lang="en-US" altLang="zh-TW" sz="2000" dirty="0" smtClean="0">
                <a:latin typeface="+mj-ea"/>
                <a:ea typeface="+mj-ea"/>
              </a:rPr>
              <a:t>APC</a:t>
            </a:r>
            <a:r>
              <a:rPr lang="zh-TW" altLang="en-US" sz="2000" dirty="0" smtClean="0">
                <a:latin typeface="+mj-ea"/>
                <a:ea typeface="+mj-ea"/>
              </a:rPr>
              <a:t> 記錄電壓、時間。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6773" y="1864282"/>
            <a:ext cx="805820" cy="4439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92466" y="1864283"/>
            <a:ext cx="928691" cy="4439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86723" y="1864282"/>
            <a:ext cx="1336959" cy="453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2093205" y="1301992"/>
            <a:ext cx="431225" cy="463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 flipV="1">
            <a:off x="3283027" y="1301993"/>
            <a:ext cx="273784" cy="463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4788979" y="1329702"/>
            <a:ext cx="866223" cy="4359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79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佈景主題1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9F73B200-A75D-4074-B62E-F2C31471BD2E}" vid="{C1044B16-24B3-46DF-8D41-4FE6AFB3E03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0CD258BBC88E43B57431BF1E856D6E" ma:contentTypeVersion="0" ma:contentTypeDescription="Create a new document." ma:contentTypeScope="" ma:versionID="9e5e8276131c04a31d7b0d5898b21ac0">
  <xsd:schema xmlns:xsd="http://www.w3.org/2001/XMLSchema" xmlns:xs="http://www.w3.org/2001/XMLSchema" xmlns:p="http://schemas.microsoft.com/office/2006/metadata/properties" xmlns:ns2="58D20CF5-C8BB-438E-B574-31BF1E856D6E" targetNamespace="http://schemas.microsoft.com/office/2006/metadata/properties" ma:root="true" ma:fieldsID="3847fbccc683c91a36cc3c5e539c8435" ns2:_="">
    <xsd:import namespace="58D20CF5-C8BB-438E-B574-31BF1E856D6E"/>
    <xsd:element name="properties">
      <xsd:complexType>
        <xsd:sequence>
          <xsd:element name="documentManagement">
            <xsd:complexType>
              <xsd:all>
                <xsd:element ref="ns2:_x4e3b__x65e8_" minOccurs="0"/>
                <xsd:element ref="ns2:Owner" minOccurs="0"/>
                <xsd:element ref="ns2:Description" minOccurs="0"/>
                <xsd:element ref="ns2:Status" minOccurs="0"/>
                <xsd:element ref="ns2:SPSPlus_DocField1" minOccurs="0"/>
                <xsd:element ref="ns2:SPSPlus_DocField2" minOccurs="0"/>
                <xsd:element ref="ns2:SPSPlus_DocField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20CF5-C8BB-438E-B574-31BF1E856D6E" elementFormDefault="qualified">
    <xsd:import namespace="http://schemas.microsoft.com/office/2006/documentManagement/types"/>
    <xsd:import namespace="http://schemas.microsoft.com/office/infopath/2007/PartnerControls"/>
    <xsd:element name="_x4e3b__x65e8_" ma:index="8" nillable="true" ma:displayName="主旨" ma:internalName="_x4e3b__x65e8_">
      <xsd:simpleType>
        <xsd:restriction base="dms:Text">
          <xsd:maxLength value="255"/>
        </xsd:restriction>
      </xsd:simpleType>
    </xsd:element>
    <xsd:element name="Owner" ma:index="9" nillable="true" ma:displayName="擁有人" ma:internalName="Owner">
      <xsd:simpleType>
        <xsd:restriction base="dms:Text"/>
      </xsd:simpleType>
    </xsd:element>
    <xsd:element name="Description" ma:index="10" nillable="true" ma:displayName="描述" ma:internalName="Description">
      <xsd:simpleType>
        <xsd:restriction base="dms:Note">
          <xsd:maxLength value="255"/>
        </xsd:restriction>
      </xsd:simpleType>
    </xsd:element>
    <xsd:element name="Status" ma:index="11" nillable="true" ma:displayName="狀態" ma:internalName="Status">
      <xsd:simpleType>
        <xsd:restriction base="dms:Choice">
          <xsd:enumeration value="粗糙"/>
          <xsd:enumeration value="草稿"/>
          <xsd:enumeration value="預覽"/>
          <xsd:enumeration value="完稿"/>
        </xsd:restriction>
      </xsd:simpleType>
    </xsd:element>
    <xsd:element name="SPSPlus_DocField1" ma:index="12" nillable="true" ma:displayName="Hit Rates" ma:internalName="SPSPlus_DocField1" ma:readOnly="true">
      <xsd:simpleType>
        <xsd:restriction base="dms:Unknown"/>
      </xsd:simpleType>
    </xsd:element>
    <xsd:element name="SPSPlus_DocField2" ma:index="13" nillable="true" ma:displayName="Vote of useful" ma:internalName="SPSPlus_DocField2" ma:readOnly="true">
      <xsd:simpleType>
        <xsd:restriction base="dms:Unknown"/>
      </xsd:simpleType>
    </xsd:element>
    <xsd:element name="SPSPlus_DocField3" ma:index="14" nillable="true" ma:displayName="Vote of useless" ma:internalName="SPSPlus_DocField3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8D20CF5-C8BB-438E-B574-31BF1E856D6E" xsi:nil="true"/>
    <_x4e3b__x65e8_ xmlns="58D20CF5-C8BB-438E-B574-31BF1E856D6E">Furnace APC angle monitor 查詢方法</_x4e3b__x65e8_>
    <Description xmlns="58D20CF5-C8BB-438E-B574-31BF1E856D6E" xsi:nil="true"/>
    <Owner xmlns="58D20CF5-C8BB-438E-B574-31BF1E856D6E" xsi:nil="true"/>
  </documentManagement>
</p:properties>
</file>

<file path=customXml/itemProps1.xml><?xml version="1.0" encoding="utf-8"?>
<ds:datastoreItem xmlns:ds="http://schemas.openxmlformats.org/officeDocument/2006/customXml" ds:itemID="{8BC3C322-7E56-40FD-AA22-905932681E15}"/>
</file>

<file path=customXml/itemProps2.xml><?xml version="1.0" encoding="utf-8"?>
<ds:datastoreItem xmlns:ds="http://schemas.openxmlformats.org/officeDocument/2006/customXml" ds:itemID="{6F1ADEB4-859A-458B-AD16-B33DBF902A4D}"/>
</file>

<file path=customXml/itemProps3.xml><?xml version="1.0" encoding="utf-8"?>
<ds:datastoreItem xmlns:ds="http://schemas.openxmlformats.org/officeDocument/2006/customXml" ds:itemID="{F2DD4CC8-9958-4BDB-A18E-7460F7710E13}"/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2374</TotalTime>
  <Words>589</Words>
  <Application>Microsoft Office PowerPoint</Application>
  <PresentationFormat>如螢幕大小 (4:3)</PresentationFormat>
  <Paragraphs>88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Franklin Gothic Book</vt:lpstr>
      <vt:lpstr>Perpetua</vt:lpstr>
      <vt:lpstr>Wingdings 2</vt:lpstr>
      <vt:lpstr>佈景主題1</vt:lpstr>
      <vt:lpstr>Furnace APC angle monitor 查詢方法 (ACCESS)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Furnace APC angle monitor</dc:title>
  <dc:creator>S220 SHCHOU</dc:creator>
  <cp:lastModifiedBy>S220 SHCHOU</cp:lastModifiedBy>
  <cp:revision>82</cp:revision>
  <cp:lastPrinted>2018-12-26T11:27:45Z</cp:lastPrinted>
  <dcterms:created xsi:type="dcterms:W3CDTF">2018-11-20T10:06:36Z</dcterms:created>
  <dcterms:modified xsi:type="dcterms:W3CDTF">2019-01-24T11:57:09Z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0x010100F50CD258BBC88E43B57431BF1E856D6E</vt:lpwstr>
  </property>
  <property fmtid="{D5CDD505-2E9C-101B-9397-08002B2CF9AE}" pid="3" name="vti_description">
    <vt:lpwstr/>
  </property>
</Properties>
</file>